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9" r:id="rId2"/>
    <p:sldId id="261" r:id="rId3"/>
    <p:sldId id="262" r:id="rId4"/>
    <p:sldId id="264" r:id="rId5"/>
    <p:sldId id="266" r:id="rId6"/>
    <p:sldId id="268" r:id="rId7"/>
    <p:sldId id="270" r:id="rId8"/>
    <p:sldId id="276" r:id="rId9"/>
    <p:sldId id="278" r:id="rId10"/>
    <p:sldId id="285" r:id="rId11"/>
    <p:sldId id="28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34B81-CCD6-496D-9618-862967B8B667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6BA6E-F8D2-476F-B718-E7CDC8A3E3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148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EE20-1FE3-44E4-B89B-6457B0515905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8843-1D98-409E-B7E5-A12254B57E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573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EE20-1FE3-44E4-B89B-6457B0515905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8843-1D98-409E-B7E5-A12254B57E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361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EE20-1FE3-44E4-B89B-6457B0515905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8843-1D98-409E-B7E5-A12254B57E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730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EE20-1FE3-44E4-B89B-6457B0515905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8843-1D98-409E-B7E5-A12254B57E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409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EE20-1FE3-44E4-B89B-6457B0515905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8843-1D98-409E-B7E5-A12254B57E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4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EE20-1FE3-44E4-B89B-6457B0515905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8843-1D98-409E-B7E5-A12254B57E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931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EE20-1FE3-44E4-B89B-6457B0515905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8843-1D98-409E-B7E5-A12254B57E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021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EE20-1FE3-44E4-B89B-6457B0515905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8843-1D98-409E-B7E5-A12254B57E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769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EE20-1FE3-44E4-B89B-6457B0515905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8843-1D98-409E-B7E5-A12254B57E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79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EE20-1FE3-44E4-B89B-6457B0515905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8843-1D98-409E-B7E5-A12254B57E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43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EE20-1FE3-44E4-B89B-6457B0515905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8843-1D98-409E-B7E5-A12254B57E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028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8EE20-1FE3-44E4-B89B-6457B0515905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88843-1D98-409E-B7E5-A12254B57E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26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9013" y="1679575"/>
            <a:ext cx="7772400" cy="1462088"/>
          </a:xfrm>
        </p:spPr>
        <p:txBody>
          <a:bodyPr/>
          <a:lstStyle/>
          <a:p>
            <a:pPr eaLnBrk="1" hangingPunct="1"/>
            <a:r>
              <a:rPr lang="en-GB">
                <a:latin typeface="Tahoma" charset="0"/>
                <a:cs typeface="Arial" charset="0"/>
              </a:rPr>
              <a:t>Malcolm</a:t>
            </a:r>
            <a:r>
              <a:rPr lang="ja-JP" altLang="en-GB">
                <a:latin typeface="Tahoma" charset="0"/>
                <a:cs typeface="Arial" charset="0"/>
              </a:rPr>
              <a:t>’</a:t>
            </a:r>
            <a:r>
              <a:rPr lang="en-GB">
                <a:latin typeface="Tahoma" charset="0"/>
                <a:cs typeface="Arial" charset="0"/>
              </a:rPr>
              <a:t>s story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GB">
                <a:latin typeface="Tahoma" charset="0"/>
                <a:cs typeface="Arial" charset="0"/>
              </a:rPr>
              <a:t>By Colin Royle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157192"/>
            <a:ext cx="1850132" cy="1026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1377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>
                <a:latin typeface="Tahoma" charset="0"/>
                <a:cs typeface="Arial" charset="0"/>
              </a:rPr>
              <a:t>Real risk – Money well spent?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227138" y="2068513"/>
            <a:ext cx="3806825" cy="4060825"/>
          </a:xfrm>
        </p:spPr>
        <p:txBody>
          <a:bodyPr>
            <a:normAutofit fontScale="92500"/>
          </a:bodyPr>
          <a:lstStyle/>
          <a:p>
            <a:pPr algn="ctr" eaLnBrk="1" hangingPunct="1">
              <a:buFont typeface="Wingdings" charset="0"/>
              <a:buNone/>
            </a:pPr>
            <a:r>
              <a:rPr lang="en-GB" b="1" u="sng">
                <a:latin typeface="Tahoma" charset="0"/>
                <a:cs typeface="Arial" charset="0"/>
              </a:rPr>
              <a:t>Daycentre - £28,500</a:t>
            </a:r>
          </a:p>
          <a:p>
            <a:pPr eaLnBrk="1" hangingPunct="1"/>
            <a:r>
              <a:rPr lang="en-GB">
                <a:latin typeface="Tahoma" charset="0"/>
                <a:cs typeface="Arial" charset="0"/>
              </a:rPr>
              <a:t>Didn</a:t>
            </a:r>
            <a:r>
              <a:rPr lang="ja-JP" altLang="en-GB">
                <a:latin typeface="Tahoma" charset="0"/>
                <a:cs typeface="Arial" charset="0"/>
              </a:rPr>
              <a:t>’</a:t>
            </a:r>
            <a:r>
              <a:rPr lang="en-GB">
                <a:latin typeface="Tahoma" charset="0"/>
                <a:cs typeface="Arial" charset="0"/>
              </a:rPr>
              <a:t>t understand his needs</a:t>
            </a:r>
          </a:p>
          <a:p>
            <a:pPr eaLnBrk="1" hangingPunct="1">
              <a:buFont typeface="Wingdings" charset="0"/>
              <a:buNone/>
            </a:pPr>
            <a:endParaRPr lang="en-GB" sz="800">
              <a:latin typeface="Tahoma" charset="0"/>
              <a:cs typeface="Arial" charset="0"/>
            </a:endParaRPr>
          </a:p>
          <a:p>
            <a:pPr eaLnBrk="1" hangingPunct="1"/>
            <a:r>
              <a:rPr lang="en-GB">
                <a:latin typeface="Tahoma" charset="0"/>
                <a:cs typeface="Arial" charset="0"/>
              </a:rPr>
              <a:t>Generic activities</a:t>
            </a:r>
          </a:p>
          <a:p>
            <a:pPr eaLnBrk="1" hangingPunct="1">
              <a:buFont typeface="Wingdings" charset="0"/>
              <a:buNone/>
            </a:pPr>
            <a:endParaRPr lang="en-GB" sz="800">
              <a:latin typeface="Tahoma" charset="0"/>
              <a:cs typeface="Arial" charset="0"/>
            </a:endParaRPr>
          </a:p>
          <a:p>
            <a:pPr eaLnBrk="1" hangingPunct="1"/>
            <a:r>
              <a:rPr lang="en-GB">
                <a:latin typeface="Tahoma" charset="0"/>
                <a:cs typeface="Arial" charset="0"/>
              </a:rPr>
              <a:t>Lack of choice</a:t>
            </a:r>
          </a:p>
          <a:p>
            <a:pPr eaLnBrk="1" hangingPunct="1">
              <a:buFont typeface="Wingdings" charset="0"/>
              <a:buNone/>
            </a:pPr>
            <a:endParaRPr lang="en-GB" sz="800">
              <a:latin typeface="Tahoma" charset="0"/>
              <a:cs typeface="Arial" charset="0"/>
            </a:endParaRPr>
          </a:p>
          <a:p>
            <a:pPr eaLnBrk="1" hangingPunct="1"/>
            <a:r>
              <a:rPr lang="en-GB">
                <a:latin typeface="Tahoma" charset="0"/>
                <a:cs typeface="Arial" charset="0"/>
              </a:rPr>
              <a:t>Lots of anxiety</a:t>
            </a:r>
          </a:p>
          <a:p>
            <a:pPr eaLnBrk="1" hangingPunct="1">
              <a:buFont typeface="Wingdings" charset="0"/>
              <a:buNone/>
            </a:pPr>
            <a:endParaRPr lang="en-GB" sz="800">
              <a:latin typeface="Tahoma" charset="0"/>
              <a:cs typeface="Arial" charset="0"/>
            </a:endParaRPr>
          </a:p>
          <a:p>
            <a:pPr eaLnBrk="1" hangingPunct="1"/>
            <a:r>
              <a:rPr lang="en-GB">
                <a:latin typeface="Tahoma" charset="0"/>
                <a:cs typeface="Arial" charset="0"/>
              </a:rPr>
              <a:t>Highly medicated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141913" y="2017713"/>
            <a:ext cx="3813175" cy="4114800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Wingdings" charset="0"/>
              <a:buNone/>
            </a:pPr>
            <a:endParaRPr lang="en-GB" b="1" u="sng">
              <a:latin typeface="Tahoma" charset="0"/>
              <a:cs typeface="Arial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GB" b="1" u="sng">
                <a:latin typeface="Tahoma" charset="0"/>
                <a:cs typeface="Arial" charset="0"/>
              </a:rPr>
              <a:t>Sky + box - £35</a:t>
            </a:r>
          </a:p>
          <a:p>
            <a:pPr eaLnBrk="1" hangingPunct="1"/>
            <a:r>
              <a:rPr lang="en-GB">
                <a:latin typeface="Tahoma" charset="0"/>
                <a:cs typeface="Arial" charset="0"/>
              </a:rPr>
              <a:t>Provides choice</a:t>
            </a:r>
          </a:p>
          <a:p>
            <a:pPr eaLnBrk="1" hangingPunct="1">
              <a:buFont typeface="Wingdings" charset="0"/>
              <a:buNone/>
            </a:pPr>
            <a:endParaRPr lang="en-GB" sz="800">
              <a:latin typeface="Tahoma" charset="0"/>
              <a:cs typeface="Arial" charset="0"/>
            </a:endParaRPr>
          </a:p>
          <a:p>
            <a:pPr eaLnBrk="1" hangingPunct="1"/>
            <a:r>
              <a:rPr lang="en-GB">
                <a:latin typeface="Tahoma" charset="0"/>
                <a:cs typeface="Arial" charset="0"/>
              </a:rPr>
              <a:t>Stimulates him</a:t>
            </a:r>
          </a:p>
          <a:p>
            <a:pPr eaLnBrk="1" hangingPunct="1">
              <a:buFont typeface="Wingdings" charset="0"/>
              <a:buNone/>
            </a:pPr>
            <a:endParaRPr lang="en-GB" sz="800">
              <a:latin typeface="Tahoma" charset="0"/>
              <a:cs typeface="Arial" charset="0"/>
            </a:endParaRPr>
          </a:p>
          <a:p>
            <a:pPr eaLnBrk="1" hangingPunct="1"/>
            <a:r>
              <a:rPr lang="en-GB">
                <a:latin typeface="Tahoma" charset="0"/>
                <a:cs typeface="Arial" charset="0"/>
              </a:rPr>
              <a:t>Keeps him calm</a:t>
            </a:r>
          </a:p>
          <a:p>
            <a:pPr eaLnBrk="1" hangingPunct="1">
              <a:buFont typeface="Wingdings" charset="0"/>
              <a:buNone/>
            </a:pPr>
            <a:endParaRPr lang="en-GB" sz="800">
              <a:latin typeface="Tahoma" charset="0"/>
              <a:cs typeface="Arial" charset="0"/>
            </a:endParaRPr>
          </a:p>
          <a:p>
            <a:pPr eaLnBrk="1" hangingPunct="1"/>
            <a:r>
              <a:rPr lang="en-GB">
                <a:latin typeface="Tahoma" charset="0"/>
                <a:cs typeface="Arial" charset="0"/>
              </a:rPr>
              <a:t>Keeps him engaged</a:t>
            </a:r>
          </a:p>
          <a:p>
            <a:pPr eaLnBrk="1" hangingPunct="1">
              <a:buFont typeface="Wingdings" charset="0"/>
              <a:buNone/>
            </a:pPr>
            <a:endParaRPr lang="en-GB" sz="800">
              <a:latin typeface="Tahoma" charset="0"/>
              <a:cs typeface="Arial" charset="0"/>
            </a:endParaRPr>
          </a:p>
          <a:p>
            <a:pPr eaLnBrk="1" hangingPunct="1"/>
            <a:r>
              <a:rPr lang="en-GB">
                <a:latin typeface="Tahoma" charset="0"/>
                <a:cs typeface="Arial" charset="0"/>
              </a:rPr>
              <a:t>Keeps him safe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805264"/>
            <a:ext cx="156210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68511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>
                <a:latin typeface="Tahoma" charset="0"/>
                <a:cs typeface="Arial" charset="0"/>
              </a:rPr>
              <a:t>And </a:t>
            </a:r>
            <a:r>
              <a:rPr lang="en-GB" dirty="0" smtClean="0">
                <a:latin typeface="Tahoma" charset="0"/>
                <a:cs typeface="Arial" charset="0"/>
              </a:rPr>
              <a:t>finally </a:t>
            </a:r>
            <a:r>
              <a:rPr lang="en-GB" dirty="0">
                <a:latin typeface="Tahoma" charset="0"/>
                <a:cs typeface="Arial" charset="0"/>
              </a:rPr>
              <a:t>. . . . . 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dirty="0" smtClean="0">
                <a:latin typeface="Times New Roman" charset="0"/>
                <a:cs typeface="Arial" charset="0"/>
              </a:rPr>
              <a:t>Malcolm</a:t>
            </a:r>
            <a:r>
              <a:rPr lang="en-GB" altLang="ja-JP" sz="2800" dirty="0" smtClean="0">
                <a:latin typeface="Times New Roman" charset="0"/>
                <a:cs typeface="Arial" charset="0"/>
              </a:rPr>
              <a:t> passed away in April last year</a:t>
            </a:r>
            <a:endParaRPr lang="en-GB" sz="2800" dirty="0">
              <a:latin typeface="Times New Roman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GB" sz="800" dirty="0">
              <a:latin typeface="Times New Roman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2800" dirty="0" smtClean="0">
                <a:latin typeface="Times New Roman" charset="0"/>
                <a:cs typeface="Arial" charset="0"/>
              </a:rPr>
              <a:t>Had </a:t>
            </a:r>
            <a:r>
              <a:rPr lang="en-GB" sz="2800" dirty="0">
                <a:latin typeface="Times New Roman" charset="0"/>
                <a:cs typeface="Arial" charset="0"/>
              </a:rPr>
              <a:t>consistency in his </a:t>
            </a:r>
            <a:r>
              <a:rPr lang="en-GB" sz="2800" dirty="0" smtClean="0">
                <a:latin typeface="Times New Roman" charset="0"/>
                <a:cs typeface="Arial" charset="0"/>
              </a:rPr>
              <a:t>care until the end</a:t>
            </a:r>
            <a:endParaRPr lang="en-GB" sz="2800" dirty="0">
              <a:latin typeface="Times New Roman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GB" sz="800" dirty="0">
              <a:latin typeface="Times New Roman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2800" dirty="0">
                <a:latin typeface="Times New Roman" charset="0"/>
                <a:cs typeface="Arial" charset="0"/>
              </a:rPr>
              <a:t>Staff </a:t>
            </a:r>
            <a:r>
              <a:rPr lang="en-GB" sz="2800" dirty="0" smtClean="0">
                <a:latin typeface="Times New Roman" charset="0"/>
                <a:cs typeface="Arial" charset="0"/>
              </a:rPr>
              <a:t>understood </a:t>
            </a:r>
            <a:r>
              <a:rPr lang="en-GB" sz="2800" dirty="0">
                <a:latin typeface="Times New Roman" charset="0"/>
                <a:cs typeface="Arial" charset="0"/>
              </a:rPr>
              <a:t>his needs and </a:t>
            </a:r>
            <a:r>
              <a:rPr lang="en-GB" sz="2800" dirty="0" smtClean="0">
                <a:latin typeface="Times New Roman" charset="0"/>
                <a:cs typeface="Arial" charset="0"/>
              </a:rPr>
              <a:t>communicated effectively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dirty="0" smtClean="0">
                <a:latin typeface="Times New Roman" charset="0"/>
                <a:cs typeface="Arial" charset="0"/>
              </a:rPr>
              <a:t>Medication reduced by 2/3 since getting PHB</a:t>
            </a:r>
            <a:endParaRPr lang="en-GB" sz="2800" dirty="0">
              <a:latin typeface="Times New Roman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GB" sz="800" dirty="0">
              <a:latin typeface="Times New Roman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2800" dirty="0" smtClean="0">
                <a:latin typeface="Times New Roman" charset="0"/>
                <a:cs typeface="Arial" charset="0"/>
              </a:rPr>
              <a:t>Had </a:t>
            </a:r>
            <a:r>
              <a:rPr lang="en-GB" sz="2800" dirty="0">
                <a:latin typeface="Times New Roman" charset="0"/>
                <a:cs typeface="Arial" charset="0"/>
              </a:rPr>
              <a:t>more choice in activities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GB" sz="800" dirty="0">
              <a:latin typeface="Times New Roman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2800" dirty="0" smtClean="0">
                <a:latin typeface="Times New Roman" charset="0"/>
                <a:cs typeface="Arial" charset="0"/>
              </a:rPr>
              <a:t>Spent all of his life living</a:t>
            </a:r>
            <a:r>
              <a:rPr lang="en-GB" sz="2800" dirty="0">
                <a:latin typeface="Times New Roman" charset="0"/>
                <a:cs typeface="Arial" charset="0"/>
              </a:rPr>
              <a:t> </a:t>
            </a:r>
            <a:r>
              <a:rPr lang="en-GB" sz="2800" dirty="0" smtClean="0">
                <a:latin typeface="Times New Roman" charset="0"/>
                <a:cs typeface="Arial" charset="0"/>
              </a:rPr>
              <a:t>at </a:t>
            </a:r>
            <a:r>
              <a:rPr lang="en-GB" sz="2800" dirty="0">
                <a:latin typeface="Times New Roman" charset="0"/>
                <a:cs typeface="Arial" charset="0"/>
              </a:rPr>
              <a:t>home </a:t>
            </a:r>
            <a:r>
              <a:rPr lang="en-GB" sz="2800" dirty="0" smtClean="0">
                <a:latin typeface="Times New Roman" charset="0"/>
                <a:cs typeface="Arial" charset="0"/>
              </a:rPr>
              <a:t>with his family, some </a:t>
            </a:r>
            <a:r>
              <a:rPr lang="en-GB" sz="2800" dirty="0">
                <a:latin typeface="Times New Roman" charset="0"/>
                <a:cs typeface="Arial" charset="0"/>
              </a:rPr>
              <a:t>six </a:t>
            </a:r>
            <a:r>
              <a:rPr lang="en-GB" sz="2800" dirty="0" smtClean="0">
                <a:latin typeface="Times New Roman" charset="0"/>
                <a:cs typeface="Arial" charset="0"/>
              </a:rPr>
              <a:t>and a half years </a:t>
            </a:r>
            <a:r>
              <a:rPr lang="en-GB" sz="2800" dirty="0">
                <a:latin typeface="Times New Roman" charset="0"/>
                <a:cs typeface="Arial" charset="0"/>
              </a:rPr>
              <a:t>after being discharged from hospital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661248"/>
            <a:ext cx="156210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03252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Tahoma" charset="0"/>
              <a:cs typeface="Arial" charset="0"/>
            </a:endParaRPr>
          </a:p>
        </p:txBody>
      </p:sp>
      <p:sp>
        <p:nvSpPr>
          <p:cNvPr id="4099" name="Rectangle 3" descr="Photo-0090"/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11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Tahoma" charset="0"/>
                <a:cs typeface="Arial" charset="0"/>
              </a:rPr>
              <a:t>About Malcolm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800" dirty="0" smtClean="0">
                <a:latin typeface="Tahoma" charset="0"/>
                <a:cs typeface="Arial" charset="0"/>
              </a:rPr>
              <a:t>Celebrated 70</a:t>
            </a:r>
            <a:r>
              <a:rPr lang="en-GB" sz="2800" baseline="30000" dirty="0" smtClean="0">
                <a:latin typeface="Tahoma" charset="0"/>
                <a:cs typeface="Arial" charset="0"/>
              </a:rPr>
              <a:t>th</a:t>
            </a:r>
            <a:r>
              <a:rPr lang="en-GB" sz="2800" dirty="0" smtClean="0">
                <a:latin typeface="Tahoma" charset="0"/>
                <a:cs typeface="Arial" charset="0"/>
              </a:rPr>
              <a:t> birthday in January last year</a:t>
            </a:r>
            <a:endParaRPr lang="en-GB" sz="2800" dirty="0">
              <a:latin typeface="Tahoma" charset="0"/>
              <a:cs typeface="Arial" charset="0"/>
            </a:endParaRPr>
          </a:p>
          <a:p>
            <a:pPr eaLnBrk="1" hangingPunct="1">
              <a:buFont typeface="Wingdings" charset="0"/>
              <a:buNone/>
            </a:pPr>
            <a:endParaRPr lang="en-GB" sz="1400" dirty="0">
              <a:latin typeface="Tahoma" charset="0"/>
              <a:cs typeface="Arial" charset="0"/>
            </a:endParaRPr>
          </a:p>
          <a:p>
            <a:pPr eaLnBrk="1" hangingPunct="1"/>
            <a:r>
              <a:rPr lang="en-GB" sz="2800" dirty="0">
                <a:latin typeface="Tahoma" charset="0"/>
                <a:cs typeface="Arial" charset="0"/>
              </a:rPr>
              <a:t>M</a:t>
            </a:r>
            <a:r>
              <a:rPr lang="en-GB" sz="2800" dirty="0" smtClean="0">
                <a:latin typeface="Tahoma" charset="0"/>
                <a:cs typeface="Arial" charset="0"/>
              </a:rPr>
              <a:t>arried </a:t>
            </a:r>
            <a:r>
              <a:rPr lang="en-GB" sz="2800" dirty="0">
                <a:latin typeface="Tahoma" charset="0"/>
                <a:cs typeface="Arial" charset="0"/>
              </a:rPr>
              <a:t>for </a:t>
            </a:r>
            <a:r>
              <a:rPr lang="en-GB" sz="2800" dirty="0" smtClean="0">
                <a:latin typeface="Tahoma" charset="0"/>
                <a:cs typeface="Arial" charset="0"/>
              </a:rPr>
              <a:t>over 43 </a:t>
            </a:r>
            <a:r>
              <a:rPr lang="en-GB" sz="2800" dirty="0">
                <a:latin typeface="Tahoma" charset="0"/>
                <a:cs typeface="Arial" charset="0"/>
              </a:rPr>
              <a:t>years</a:t>
            </a:r>
          </a:p>
          <a:p>
            <a:pPr eaLnBrk="1" hangingPunct="1">
              <a:buFont typeface="Wingdings" charset="0"/>
              <a:buNone/>
            </a:pPr>
            <a:endParaRPr lang="en-GB" sz="1400" dirty="0">
              <a:latin typeface="Tahoma" charset="0"/>
              <a:cs typeface="Arial" charset="0"/>
            </a:endParaRPr>
          </a:p>
          <a:p>
            <a:pPr eaLnBrk="1" hangingPunct="1"/>
            <a:r>
              <a:rPr lang="en-GB" sz="2800" dirty="0">
                <a:latin typeface="Tahoma" charset="0"/>
                <a:cs typeface="Arial" charset="0"/>
              </a:rPr>
              <a:t>F</a:t>
            </a:r>
            <a:r>
              <a:rPr lang="en-GB" sz="2800" dirty="0" smtClean="0">
                <a:latin typeface="Tahoma" charset="0"/>
                <a:cs typeface="Arial" charset="0"/>
              </a:rPr>
              <a:t>ather </a:t>
            </a:r>
            <a:r>
              <a:rPr lang="en-GB" sz="2800" dirty="0">
                <a:latin typeface="Tahoma" charset="0"/>
                <a:cs typeface="Arial" charset="0"/>
              </a:rPr>
              <a:t>to two children</a:t>
            </a:r>
          </a:p>
          <a:p>
            <a:pPr eaLnBrk="1" hangingPunct="1">
              <a:buFont typeface="Wingdings" charset="0"/>
              <a:buNone/>
            </a:pPr>
            <a:endParaRPr lang="en-GB" sz="1400" dirty="0">
              <a:latin typeface="Tahoma" charset="0"/>
              <a:cs typeface="Arial" charset="0"/>
            </a:endParaRPr>
          </a:p>
          <a:p>
            <a:pPr eaLnBrk="1" hangingPunct="1"/>
            <a:r>
              <a:rPr lang="en-GB" sz="2800" dirty="0">
                <a:latin typeface="Tahoma" charset="0"/>
                <a:cs typeface="Arial" charset="0"/>
              </a:rPr>
              <a:t>Spent most of his career in sales </a:t>
            </a:r>
          </a:p>
          <a:p>
            <a:pPr eaLnBrk="1" hangingPunct="1">
              <a:buFont typeface="Wingdings" charset="0"/>
              <a:buNone/>
            </a:pPr>
            <a:endParaRPr lang="en-GB" sz="1400" dirty="0">
              <a:latin typeface="Tahoma" charset="0"/>
              <a:cs typeface="Arial" charset="0"/>
            </a:endParaRPr>
          </a:p>
          <a:p>
            <a:pPr eaLnBrk="1" hangingPunct="1"/>
            <a:r>
              <a:rPr lang="en-GB" sz="2800" dirty="0">
                <a:latin typeface="Tahoma" charset="0"/>
                <a:cs typeface="Arial" charset="0"/>
              </a:rPr>
              <a:t>Retired in 2005 to spend more time with </a:t>
            </a:r>
            <a:r>
              <a:rPr lang="en-GB" sz="2800" dirty="0" smtClean="0">
                <a:latin typeface="Tahoma" charset="0"/>
                <a:cs typeface="Arial" charset="0"/>
              </a:rPr>
              <a:t>Ann </a:t>
            </a:r>
            <a:r>
              <a:rPr lang="en-GB" sz="2800" dirty="0">
                <a:latin typeface="Tahoma" charset="0"/>
                <a:cs typeface="Arial" charset="0"/>
              </a:rPr>
              <a:t>(Malcolm</a:t>
            </a:r>
            <a:r>
              <a:rPr lang="ja-JP" altLang="en-GB" sz="2800" dirty="0">
                <a:latin typeface="Tahoma" charset="0"/>
                <a:cs typeface="Arial" charset="0"/>
              </a:rPr>
              <a:t>’</a:t>
            </a:r>
            <a:r>
              <a:rPr lang="en-GB" sz="2800" dirty="0">
                <a:latin typeface="Tahoma" charset="0"/>
                <a:cs typeface="Arial" charset="0"/>
              </a:rPr>
              <a:t>s wife/my mother)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442545"/>
            <a:ext cx="156210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4897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>
                <a:latin typeface="Tahoma" charset="0"/>
                <a:cs typeface="Arial" charset="0"/>
              </a:rPr>
              <a:t>Becoming Ill - Initial Signs and Symptoms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latin typeface="Tahoma" charset="0"/>
                <a:cs typeface="Arial" charset="0"/>
              </a:rPr>
              <a:t>Withdrawal from activities </a:t>
            </a:r>
          </a:p>
          <a:p>
            <a:endParaRPr lang="en-GB">
              <a:latin typeface="Tahoma" charset="0"/>
              <a:cs typeface="Arial" charset="0"/>
            </a:endParaRPr>
          </a:p>
          <a:p>
            <a:r>
              <a:rPr lang="en-GB">
                <a:latin typeface="Tahoma" charset="0"/>
                <a:cs typeface="Arial" charset="0"/>
              </a:rPr>
              <a:t>Became more self-involved</a:t>
            </a:r>
          </a:p>
          <a:p>
            <a:endParaRPr lang="en-GB">
              <a:latin typeface="Tahoma" charset="0"/>
              <a:cs typeface="Arial" charset="0"/>
            </a:endParaRPr>
          </a:p>
          <a:p>
            <a:r>
              <a:rPr lang="en-GB">
                <a:latin typeface="Tahoma" charset="0"/>
                <a:cs typeface="Arial" charset="0"/>
              </a:rPr>
              <a:t>Some memory loss</a:t>
            </a:r>
          </a:p>
          <a:p>
            <a:endParaRPr lang="en-GB">
              <a:latin typeface="Tahoma" charset="0"/>
              <a:cs typeface="Arial" charset="0"/>
            </a:endParaRPr>
          </a:p>
          <a:p>
            <a:r>
              <a:rPr lang="en-GB">
                <a:latin typeface="Tahoma" charset="0"/>
                <a:cs typeface="Arial" charset="0"/>
              </a:rPr>
              <a:t>Confused and disinhibited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14553"/>
            <a:ext cx="156210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377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>
                <a:latin typeface="Tahoma" charset="0"/>
                <a:cs typeface="Arial" charset="0"/>
              </a:rPr>
              <a:t>Complex needs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>
                <a:latin typeface="Tahoma" charset="0"/>
                <a:cs typeface="Arial" charset="0"/>
              </a:rPr>
              <a:t>Became doubly incontinent</a:t>
            </a:r>
          </a:p>
          <a:p>
            <a:endParaRPr lang="en-GB" sz="2800">
              <a:latin typeface="Tahoma" charset="0"/>
              <a:cs typeface="Arial" charset="0"/>
            </a:endParaRPr>
          </a:p>
          <a:p>
            <a:r>
              <a:rPr lang="en-GB" sz="2800">
                <a:latin typeface="Tahoma" charset="0"/>
                <a:cs typeface="Arial" charset="0"/>
              </a:rPr>
              <a:t>At high risk of choking (dysphagia)</a:t>
            </a:r>
          </a:p>
          <a:p>
            <a:pPr>
              <a:buFont typeface="Wingdings" charset="0"/>
              <a:buNone/>
            </a:pPr>
            <a:endParaRPr lang="en-GB" sz="2800">
              <a:latin typeface="Tahoma" charset="0"/>
              <a:cs typeface="Arial" charset="0"/>
            </a:endParaRPr>
          </a:p>
          <a:p>
            <a:r>
              <a:rPr lang="en-GB" sz="2800">
                <a:latin typeface="Tahoma" charset="0"/>
                <a:cs typeface="Arial" charset="0"/>
              </a:rPr>
              <a:t>No longer able to understand what was being said</a:t>
            </a:r>
            <a:endParaRPr lang="en-GB">
              <a:latin typeface="Tahoma" charset="0"/>
              <a:cs typeface="Arial" charset="0"/>
            </a:endParaRPr>
          </a:p>
          <a:p>
            <a:endParaRPr lang="en-GB" sz="2800">
              <a:latin typeface="Tahoma" charset="0"/>
              <a:cs typeface="Arial" charset="0"/>
            </a:endParaRPr>
          </a:p>
          <a:p>
            <a:r>
              <a:rPr lang="en-GB" sz="2800">
                <a:latin typeface="Tahoma" charset="0"/>
                <a:cs typeface="Arial" charset="0"/>
              </a:rPr>
              <a:t>Unpredictable behaviours and aggression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6561"/>
            <a:ext cx="156210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242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Tahoma" charset="0"/>
                <a:cs typeface="Arial" charset="0"/>
              </a:rPr>
              <a:t>Diagnosis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>
                <a:latin typeface="Tahoma" charset="0"/>
                <a:cs typeface="Arial" charset="0"/>
              </a:rPr>
              <a:t>Started becoming ill immediately after retiring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GB" sz="1600">
              <a:latin typeface="Tahoma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>
                <a:latin typeface="Tahoma" charset="0"/>
                <a:cs typeface="Arial" charset="0"/>
              </a:rPr>
              <a:t>Was sectioned (3) in February 2008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GB" sz="1600">
              <a:latin typeface="Tahoma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>
                <a:latin typeface="Tahoma" charset="0"/>
                <a:cs typeface="Arial" charset="0"/>
              </a:rPr>
              <a:t>Diagnosed with right frontal lobe dementia in June 2008.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GB" sz="1600">
              <a:latin typeface="Tahoma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>
                <a:latin typeface="Tahoma" charset="0"/>
                <a:cs typeface="Arial" charset="0"/>
              </a:rPr>
              <a:t>Only one in every one million people suffer with this form of dementia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6561"/>
            <a:ext cx="156210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91019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Tahoma" charset="0"/>
                <a:cs typeface="Arial" charset="0"/>
              </a:rPr>
              <a:t>Care Package</a:t>
            </a:r>
            <a:r>
              <a:rPr lang="ja-JP" altLang="en-GB">
                <a:latin typeface="Tahoma" charset="0"/>
                <a:cs typeface="Arial" charset="0"/>
              </a:rPr>
              <a:t>’</a:t>
            </a:r>
            <a:r>
              <a:rPr lang="en-GB">
                <a:latin typeface="Tahoma" charset="0"/>
                <a:cs typeface="Arial" charset="0"/>
              </a:rPr>
              <a:t>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600" dirty="0">
                <a:latin typeface="Tahoma" charset="0"/>
                <a:cs typeface="Arial" charset="0"/>
              </a:rPr>
              <a:t>Discharged from hospital in 2008 under section 117 of mental health </a:t>
            </a:r>
            <a:r>
              <a:rPr lang="en-GB" sz="2600" dirty="0" smtClean="0">
                <a:latin typeface="Tahoma" charset="0"/>
                <a:cs typeface="Arial" charset="0"/>
              </a:rPr>
              <a:t>act</a:t>
            </a:r>
          </a:p>
          <a:p>
            <a:pPr eaLnBrk="1" hangingPunct="1">
              <a:buFont typeface="Wingdings" charset="0"/>
              <a:buNone/>
            </a:pPr>
            <a:endParaRPr lang="en-GB" sz="2000" dirty="0">
              <a:latin typeface="Tahoma" charset="0"/>
              <a:cs typeface="Arial" charset="0"/>
            </a:endParaRPr>
          </a:p>
          <a:p>
            <a:pPr eaLnBrk="1" hangingPunct="1"/>
            <a:r>
              <a:rPr lang="en-GB" sz="2600" dirty="0">
                <a:latin typeface="Tahoma" charset="0"/>
                <a:cs typeface="Arial" charset="0"/>
              </a:rPr>
              <a:t>Fully funded through </a:t>
            </a:r>
            <a:r>
              <a:rPr lang="en-GB" sz="2600" dirty="0" smtClean="0">
                <a:latin typeface="Tahoma" charset="0"/>
                <a:cs typeface="Arial" charset="0"/>
              </a:rPr>
              <a:t>health</a:t>
            </a:r>
          </a:p>
          <a:p>
            <a:pPr eaLnBrk="1" hangingPunct="1">
              <a:buFont typeface="Wingdings" charset="0"/>
              <a:buNone/>
            </a:pPr>
            <a:endParaRPr lang="en-GB" sz="2000" dirty="0">
              <a:latin typeface="Tahoma" charset="0"/>
              <a:cs typeface="Arial" charset="0"/>
            </a:endParaRPr>
          </a:p>
          <a:p>
            <a:pPr eaLnBrk="1" hangingPunct="1"/>
            <a:r>
              <a:rPr lang="en-GB" sz="2600" dirty="0">
                <a:latin typeface="Tahoma" charset="0"/>
                <a:cs typeface="Arial" charset="0"/>
              </a:rPr>
              <a:t>I became Malcolm</a:t>
            </a:r>
            <a:r>
              <a:rPr lang="ja-JP" altLang="en-GB" sz="2600" dirty="0">
                <a:latin typeface="Tahoma" charset="0"/>
                <a:cs typeface="Arial" charset="0"/>
              </a:rPr>
              <a:t>’</a:t>
            </a:r>
            <a:r>
              <a:rPr lang="en-GB" sz="2600" dirty="0">
                <a:latin typeface="Tahoma" charset="0"/>
                <a:cs typeface="Arial" charset="0"/>
              </a:rPr>
              <a:t>s full time </a:t>
            </a:r>
            <a:r>
              <a:rPr lang="en-GB" sz="2600" dirty="0" smtClean="0">
                <a:latin typeface="Tahoma" charset="0"/>
                <a:cs typeface="Arial" charset="0"/>
              </a:rPr>
              <a:t>carer</a:t>
            </a:r>
          </a:p>
          <a:p>
            <a:pPr marL="0" indent="0" eaLnBrk="1" hangingPunct="1">
              <a:buNone/>
            </a:pPr>
            <a:endParaRPr lang="en-GB" sz="2000" dirty="0">
              <a:latin typeface="Tahoma" charset="0"/>
              <a:cs typeface="Arial" charset="0"/>
            </a:endParaRPr>
          </a:p>
          <a:p>
            <a:pPr eaLnBrk="1" hangingPunct="1"/>
            <a:r>
              <a:rPr lang="en-GB" sz="2600" dirty="0">
                <a:latin typeface="Tahoma" charset="0"/>
                <a:cs typeface="Arial" charset="0"/>
              </a:rPr>
              <a:t>Initially attended daycentre Mon – Thurs 8am – </a:t>
            </a:r>
            <a:r>
              <a:rPr lang="en-GB" sz="2600" dirty="0" smtClean="0">
                <a:latin typeface="Tahoma" charset="0"/>
                <a:cs typeface="Arial" charset="0"/>
              </a:rPr>
              <a:t>5pm</a:t>
            </a:r>
            <a:endParaRPr lang="en-GB" sz="2600" dirty="0">
              <a:latin typeface="Tahoma" charset="0"/>
              <a:cs typeface="Arial" charset="0"/>
            </a:endParaRPr>
          </a:p>
          <a:p>
            <a:pPr marL="0" indent="0" eaLnBrk="1" hangingPunct="1">
              <a:buNone/>
            </a:pPr>
            <a:endParaRPr lang="en-GB" sz="2000" dirty="0">
              <a:latin typeface="Tahoma" charset="0"/>
              <a:cs typeface="Arial" charset="0"/>
            </a:endParaRPr>
          </a:p>
          <a:p>
            <a:pPr eaLnBrk="1" hangingPunct="1"/>
            <a:r>
              <a:rPr lang="en-GB" sz="2600" dirty="0">
                <a:latin typeface="Tahoma" charset="0"/>
                <a:cs typeface="Arial" charset="0"/>
              </a:rPr>
              <a:t>Started receiving Personal </a:t>
            </a:r>
            <a:r>
              <a:rPr lang="en-GB" sz="2600" dirty="0" smtClean="0">
                <a:latin typeface="Tahoma" charset="0"/>
                <a:cs typeface="Arial" charset="0"/>
              </a:rPr>
              <a:t>Health </a:t>
            </a:r>
            <a:r>
              <a:rPr lang="en-GB" sz="2600" dirty="0">
                <a:latin typeface="Tahoma" charset="0"/>
                <a:cs typeface="Arial" charset="0"/>
              </a:rPr>
              <a:t>Budget in 2009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877272"/>
            <a:ext cx="156210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7939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GB" sz="3600" dirty="0" smtClean="0">
                <a:latin typeface="Tahoma" charset="0"/>
                <a:cs typeface="Arial" charset="0"/>
              </a:rPr>
              <a:t>Importance of getting it right - What </a:t>
            </a:r>
            <a:r>
              <a:rPr lang="en-GB" sz="3600" dirty="0">
                <a:latin typeface="Tahoma" charset="0"/>
                <a:cs typeface="Arial" charset="0"/>
              </a:rPr>
              <a:t>helps dementia sufferers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>
                <a:latin typeface="Tahoma" charset="0"/>
                <a:cs typeface="Arial" charset="0"/>
              </a:rPr>
              <a:t>Consistency</a:t>
            </a:r>
          </a:p>
          <a:p>
            <a:pPr eaLnBrk="1" hangingPunct="1">
              <a:buFont typeface="Wingdings" charset="0"/>
              <a:buNone/>
            </a:pPr>
            <a:endParaRPr lang="en-GB" sz="1000" dirty="0">
              <a:latin typeface="Tahoma" charset="0"/>
              <a:cs typeface="Arial" charset="0"/>
            </a:endParaRPr>
          </a:p>
          <a:p>
            <a:pPr eaLnBrk="1" hangingPunct="1"/>
            <a:r>
              <a:rPr lang="en-GB" dirty="0">
                <a:latin typeface="Tahoma" charset="0"/>
                <a:cs typeface="Arial" charset="0"/>
              </a:rPr>
              <a:t>Routine</a:t>
            </a:r>
          </a:p>
          <a:p>
            <a:pPr eaLnBrk="1" hangingPunct="1">
              <a:buFont typeface="Wingdings" charset="0"/>
              <a:buNone/>
            </a:pPr>
            <a:endParaRPr lang="en-GB" sz="1000" dirty="0">
              <a:latin typeface="Tahoma" charset="0"/>
              <a:cs typeface="Arial" charset="0"/>
            </a:endParaRPr>
          </a:p>
          <a:p>
            <a:pPr eaLnBrk="1" hangingPunct="1"/>
            <a:r>
              <a:rPr lang="en-GB" dirty="0">
                <a:latin typeface="Tahoma" charset="0"/>
                <a:cs typeface="Arial" charset="0"/>
              </a:rPr>
              <a:t>Familiarity</a:t>
            </a:r>
          </a:p>
          <a:p>
            <a:pPr eaLnBrk="1" hangingPunct="1">
              <a:buFont typeface="Wingdings" charset="0"/>
              <a:buNone/>
            </a:pPr>
            <a:endParaRPr lang="en-GB" sz="1000" dirty="0">
              <a:latin typeface="Tahoma" charset="0"/>
              <a:cs typeface="Arial" charset="0"/>
            </a:endParaRPr>
          </a:p>
          <a:p>
            <a:pPr eaLnBrk="1" hangingPunct="1"/>
            <a:r>
              <a:rPr lang="en-GB" dirty="0">
                <a:latin typeface="Tahoma" charset="0"/>
                <a:cs typeface="Arial" charset="0"/>
              </a:rPr>
              <a:t>Living at home</a:t>
            </a:r>
          </a:p>
          <a:p>
            <a:pPr eaLnBrk="1" hangingPunct="1">
              <a:buFont typeface="Wingdings" charset="0"/>
              <a:buNone/>
            </a:pPr>
            <a:endParaRPr lang="en-GB" sz="1000" dirty="0">
              <a:latin typeface="Tahoma" charset="0"/>
              <a:cs typeface="Arial" charset="0"/>
            </a:endParaRPr>
          </a:p>
          <a:p>
            <a:pPr eaLnBrk="1" hangingPunct="1"/>
            <a:r>
              <a:rPr lang="en-GB" dirty="0">
                <a:latin typeface="Tahoma" charset="0"/>
                <a:cs typeface="Arial" charset="0"/>
              </a:rPr>
              <a:t>Clear and simple language</a:t>
            </a:r>
          </a:p>
          <a:p>
            <a:pPr eaLnBrk="1" hangingPunct="1">
              <a:buFont typeface="Wingdings" charset="0"/>
              <a:buNone/>
            </a:pPr>
            <a:endParaRPr lang="en-GB" sz="1000" dirty="0">
              <a:latin typeface="Tahoma" charset="0"/>
              <a:cs typeface="Arial" charset="0"/>
            </a:endParaRPr>
          </a:p>
          <a:p>
            <a:pPr eaLnBrk="1" hangingPunct="1"/>
            <a:r>
              <a:rPr lang="en-GB" dirty="0">
                <a:latin typeface="Tahoma" charset="0"/>
                <a:cs typeface="Arial" charset="0"/>
              </a:rPr>
              <a:t>Appropriate levels of medication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6561"/>
            <a:ext cx="156210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896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dirty="0">
                <a:latin typeface="Tahoma" charset="0"/>
                <a:cs typeface="Arial" charset="0"/>
              </a:rPr>
              <a:t>How PHB has been </a:t>
            </a:r>
            <a:r>
              <a:rPr lang="en-GB" dirty="0" smtClean="0">
                <a:latin typeface="Tahoma" charset="0"/>
                <a:cs typeface="Arial" charset="0"/>
              </a:rPr>
              <a:t>used since 2009</a:t>
            </a:r>
            <a:endParaRPr lang="en-GB" dirty="0">
              <a:latin typeface="Tahoma" charset="0"/>
              <a:cs typeface="Arial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GB" sz="700" dirty="0">
              <a:latin typeface="Tahoma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latin typeface="Tahoma" charset="0"/>
                <a:cs typeface="Arial" charset="0"/>
              </a:rPr>
              <a:t>Employed </a:t>
            </a:r>
            <a:r>
              <a:rPr lang="en-GB" sz="2400" dirty="0">
                <a:latin typeface="Tahoma" charset="0"/>
                <a:cs typeface="Arial" charset="0"/>
              </a:rPr>
              <a:t>five members of staff to care for </a:t>
            </a:r>
            <a:r>
              <a:rPr lang="en-GB" sz="2400" dirty="0" smtClean="0">
                <a:latin typeface="Tahoma" charset="0"/>
                <a:cs typeface="Arial" charset="0"/>
              </a:rPr>
              <a:t>Malcolm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sz="1400" dirty="0">
              <a:latin typeface="Tahoma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400" dirty="0">
                <a:latin typeface="Tahoma" charset="0"/>
                <a:cs typeface="Arial" charset="0"/>
              </a:rPr>
              <a:t>We chose rates of pay for carers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GB" sz="1400" dirty="0">
              <a:latin typeface="Tahoma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400" dirty="0">
                <a:latin typeface="Tahoma" charset="0"/>
                <a:cs typeface="Arial" charset="0"/>
              </a:rPr>
              <a:t>G</a:t>
            </a:r>
            <a:r>
              <a:rPr lang="en-GB" sz="2400" dirty="0" smtClean="0">
                <a:latin typeface="Tahoma" charset="0"/>
                <a:cs typeface="Arial" charset="0"/>
              </a:rPr>
              <a:t>ave choice over </a:t>
            </a:r>
            <a:r>
              <a:rPr lang="en-GB" sz="2400" dirty="0">
                <a:latin typeface="Tahoma" charset="0"/>
                <a:cs typeface="Arial" charset="0"/>
              </a:rPr>
              <a:t>attending </a:t>
            </a:r>
            <a:r>
              <a:rPr lang="en-GB" sz="2400" dirty="0" smtClean="0">
                <a:latin typeface="Tahoma" charset="0"/>
                <a:cs typeface="Arial" charset="0"/>
              </a:rPr>
              <a:t>which daycentre suits him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GB" sz="1400" dirty="0">
              <a:latin typeface="Tahoma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400" dirty="0">
                <a:latin typeface="Tahoma" charset="0"/>
                <a:cs typeface="Arial" charset="0"/>
              </a:rPr>
              <a:t>More flexibility in hours of support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GB" sz="1400" dirty="0">
              <a:latin typeface="Tahoma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400" dirty="0">
                <a:latin typeface="Tahoma" charset="0"/>
                <a:cs typeface="Arial" charset="0"/>
              </a:rPr>
              <a:t>Used for all of Malcolm</a:t>
            </a:r>
            <a:r>
              <a:rPr lang="ja-JP" altLang="en-GB" sz="2400" dirty="0">
                <a:latin typeface="Tahoma" charset="0"/>
                <a:cs typeface="Arial" charset="0"/>
              </a:rPr>
              <a:t>’</a:t>
            </a:r>
            <a:r>
              <a:rPr lang="en-GB" sz="2400" dirty="0">
                <a:latin typeface="Tahoma" charset="0"/>
                <a:cs typeface="Arial" charset="0"/>
              </a:rPr>
              <a:t>s life needs, including health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GB" sz="1400" dirty="0">
              <a:latin typeface="Tahoma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400" dirty="0">
                <a:latin typeface="Tahoma" charset="0"/>
                <a:cs typeface="Arial" charset="0"/>
              </a:rPr>
              <a:t>Purchased sky + box, rented a flat, bought a fence amongst others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sz="2400" dirty="0">
              <a:latin typeface="Tahoma" charset="0"/>
              <a:cs typeface="Arial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733256"/>
            <a:ext cx="156210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0336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373</Words>
  <Application>Microsoft Office PowerPoint</Application>
  <PresentationFormat>On-screen Show (4:3)</PresentationFormat>
  <Paragraphs>104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Malcolm’s story</vt:lpstr>
      <vt:lpstr>PowerPoint Presentation</vt:lpstr>
      <vt:lpstr>About Malcolm</vt:lpstr>
      <vt:lpstr>Becoming Ill - Initial Signs and Symptoms</vt:lpstr>
      <vt:lpstr>Complex needs</vt:lpstr>
      <vt:lpstr>Diagnosis</vt:lpstr>
      <vt:lpstr>Care Package’s</vt:lpstr>
      <vt:lpstr>Importance of getting it right - What helps dementia sufferers</vt:lpstr>
      <vt:lpstr>How PHB has been used since 2009</vt:lpstr>
      <vt:lpstr>Real risk – Money well spent?</vt:lpstr>
      <vt:lpstr>And finally . . . . . 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Colin Royle Co-Founder PeopleHub</dc:title>
  <dc:creator>User</dc:creator>
  <cp:lastModifiedBy>User</cp:lastModifiedBy>
  <cp:revision>11</cp:revision>
  <dcterms:created xsi:type="dcterms:W3CDTF">2015-02-23T09:52:13Z</dcterms:created>
  <dcterms:modified xsi:type="dcterms:W3CDTF">2016-10-04T19:12:37Z</dcterms:modified>
</cp:coreProperties>
</file>